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263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cfd1d8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利用导数的四则运算法则求导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6349a1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求导法则的应用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2_1#73c78b52c?vop=1&amp;pid=b6349a14f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两个不同点处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的切线相互平行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则下面等式成立或可能成立的是(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2_1#73c78b52c?vop=1&amp;pid=b6349a1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3_1#73c78b52c.bracket?vop=1&amp;pid=b6349a14f&amp;color=0,0,0&amp;vpa=5&amp;vtp=1&amp;bbb=1"/>
          <p:cNvSpPr/>
          <p:nvPr/>
        </p:nvSpPr>
        <p:spPr>
          <a:xfrm>
            <a:off x="6070060" y="191452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2_2#73c78b52c.choices?vop=1&amp;pid=b6349a14f&amp;color=0,0,0&amp;vtp=1&amp;bbb=1"/>
              <p:cNvSpPr/>
              <p:nvPr/>
            </p:nvSpPr>
            <p:spPr>
              <a:xfrm>
                <a:off x="832104" y="2279777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04922" algn="l"/>
                    <a:tab pos="5647944" algn="l"/>
                    <a:tab pos="8160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2_2#73c78b52c.choices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4_1#73c78b52c?vop=1&amp;pid=b6349a14f&amp;color=0,0,0&amp;vtp=1&amp;bbb=1"/>
              <p:cNvSpPr/>
              <p:nvPr/>
            </p:nvSpPr>
            <p:spPr>
              <a:xfrm>
                <a:off x="832104" y="2816479"/>
                <a:ext cx="10533888" cy="2970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两点处的切线相互平行，所以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，故B,C符合题意.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24_1#73c78b52c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6479"/>
                <a:ext cx="10533888" cy="2970530"/>
              </a:xfrm>
              <a:prstGeom prst="rect">
                <a:avLst/>
              </a:prstGeom>
              <a:blipFill>
                <a:blip r:embed="rId5"/>
                <a:stretch>
                  <a:fillRect l="-1389" b="-4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09d1c8166?vop=1&amp;pid=b6349a14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5_1#09d1c8166?vop=1&amp;pid=b6349a1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26_1#08a7cbde1?vop=1&amp;pid=09d1c8166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垂直的切线方程；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26_1#08a7cbde1?vop=1&amp;pid=09d1c816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7_1#08a7cbde1?vop=1&amp;pid=09d1c8166&amp;color=0,0,0&amp;vtp=1&amp;bbb=1"/>
              <p:cNvSpPr/>
              <p:nvPr/>
            </p:nvSpPr>
            <p:spPr>
              <a:xfrm>
                <a:off x="832104" y="2290572"/>
                <a:ext cx="10533888" cy="25325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与垂直于直线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27_1#08a7cbde1?vop=1&amp;pid=09d1c816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532507"/>
              </a:xfrm>
              <a:prstGeom prst="rect">
                <a:avLst/>
              </a:prstGeom>
              <a:blipFill>
                <a:blip r:embed="rId5"/>
                <a:stretch>
                  <a:fillRect l="-1389" b="-31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8_1#54b0ef530?vop=1&amp;pid=09d1c8166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相切，求直线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28_1#54b0ef530?vop=1&amp;pid=09d1c816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9_1#54b0ef530?vop=1&amp;pid=09d1c8166&amp;color=0,0,0&amp;vtp=1&amp;bbb=1"/>
              <p:cNvSpPr/>
              <p:nvPr/>
            </p:nvSpPr>
            <p:spPr>
              <a:xfrm>
                <a:off x="832104" y="1875282"/>
                <a:ext cx="10533888" cy="2703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【解】设切点的横坐标为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29_1#54b0ef530?vop=1&amp;pid=09d1c816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703830"/>
              </a:xfrm>
              <a:prstGeom prst="rect">
                <a:avLst/>
              </a:prstGeom>
              <a:blipFill>
                <a:blip r:embed="rId4"/>
                <a:stretch>
                  <a:fillRect l="-1389" b="-5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ae55cf6e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aae55cf6e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§4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导数的四则运算法则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e9036060.fixed?pid=aae55cf6e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导数的加法与减法法则</a:t>
            </a:r>
            <a:endParaRPr lang="en-US" altLang="zh-CN" sz="4400" dirty="0"/>
          </a:p>
        </p:txBody>
      </p:sp>
      <p:sp>
        <p:nvSpPr>
          <p:cNvPr id="3" name="C_3_BD#7e9036060.fixed?pid=aae55cf6e&amp;color=195,214,0&amp;vtp=1&amp;bbb=1"/>
          <p:cNvSpPr/>
          <p:nvPr/>
        </p:nvSpPr>
        <p:spPr>
          <a:xfrm>
            <a:off x="0" y="2734056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导数的乘法与除法法则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023690a93?vop=1&amp;pid=fcfd1d895&amp;color=0,0,0&amp;vtp=1&amp;bt=1&amp;bbb=1"/>
              <p:cNvSpPr/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′(−2)=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_1#023690a93?vop=1&amp;pid=fcfd1d89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71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023690a93.bracket?vop=1&amp;pid=fcfd1d895&amp;color=0,0,0&amp;vpa=1&amp;vtp=1"/>
          <p:cNvSpPr/>
          <p:nvPr/>
        </p:nvSpPr>
        <p:spPr>
          <a:xfrm>
            <a:off x="4965478" y="173558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023690a93.choices?vop=1&amp;pid=fcfd1d895&amp;color=0,0,0&amp;vtp=1&amp;bbb=1"/>
              <p:cNvSpPr/>
              <p:nvPr/>
            </p:nvSpPr>
            <p:spPr>
              <a:xfrm>
                <a:off x="832104" y="2036571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3748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1_2#023690a93.choices?vop=1&amp;pid=fcfd1d8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571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023690a93?vop=1&amp;pid=fcfd1d895&amp;color=0,0,0&amp;vtp=1&amp;bbb=1&amp;hb=1"/>
              <p:cNvSpPr/>
              <p:nvPr/>
            </p:nvSpPr>
            <p:spPr>
              <a:xfrm>
                <a:off x="832104" y="2401061"/>
                <a:ext cx="10533888" cy="82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′(−2)=3×(−2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(−2)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=12−1=11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3_1#023690a93?vop=1&amp;pid=fcfd1d8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1061"/>
                <a:ext cx="10533888" cy="824230"/>
              </a:xfrm>
              <a:prstGeom prst="rect">
                <a:avLst/>
              </a:prstGeom>
              <a:blipFill>
                <a:blip r:embed="rId5"/>
                <a:stretch>
                  <a:fillRect l="-1389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_1#47fc979cf?vop=1&amp;pid=fcfd1d895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求下列函数的导数.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5_1#2f51bd413?vop=1&amp;pid=47fc979cf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5_1#2f51bd413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6_1#2f51bd413?vop=1&amp;pid=47fc979cf&amp;color=0,0,0&amp;vtp=1&amp;bbb=1"/>
              <p:cNvSpPr/>
              <p:nvPr/>
            </p:nvSpPr>
            <p:spPr>
              <a:xfrm>
                <a:off x="832104" y="233254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6_1#2f51bd413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254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7_1#1307240d1?vop=1&amp;pid=47fc979cf&amp;color=0,0,0&amp;vtp=1&amp;bbb=1"/>
              <p:cNvSpPr/>
              <p:nvPr/>
            </p:nvSpPr>
            <p:spPr>
              <a:xfrm>
                <a:off x="832104" y="274783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BD.7_1#1307240d1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783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8_1#1307240d1?vop=1&amp;pid=47fc979cf&amp;color=0,0,0&amp;vtp=1&amp;bbb=1"/>
              <p:cNvSpPr/>
              <p:nvPr/>
            </p:nvSpPr>
            <p:spPr>
              <a:xfrm>
                <a:off x="832104" y="312115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【解】方法一：因为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′=[(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+3)]′=(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+6)′=3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6" name="QO_7_AN.8_1#1307240d1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1152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7_AN.8_1#1307240d1?vop=1&amp;pid=47fc979cf&amp;color=0,0,0&amp;vtp=1&amp;bbb=1&amp;hb=1">
                <a:extLst>
                  <a:ext uri="{FF2B5EF4-FFF2-40B4-BE49-F238E27FC236}">
                    <a16:creationId xmlns:a16="http://schemas.microsoft.com/office/drawing/2014/main" id="{9AB2BF85-94B5-C42A-4AFB-123AAE28C755}"/>
                  </a:ext>
                </a:extLst>
              </p:cNvPr>
              <p:cNvSpPr/>
              <p:nvPr/>
            </p:nvSpPr>
            <p:spPr>
              <a:xfrm>
                <a:off x="832104" y="3959352"/>
                <a:ext cx="10533888" cy="118878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法二：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+6)+(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7_AN.8_1#1307240d1?vop=1&amp;pid=47fc979cf&amp;color=0,0,0&amp;vtp=1&amp;bbb=1&amp;hb=1">
                <a:extLst>
                  <a:ext uri="{FF2B5EF4-FFF2-40B4-BE49-F238E27FC236}">
                    <a16:creationId xmlns:a16="http://schemas.microsoft.com/office/drawing/2014/main" id="{9AB2BF85-94B5-C42A-4AFB-123AAE28C7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59352"/>
                <a:ext cx="10533888" cy="1188784"/>
              </a:xfrm>
              <a:prstGeom prst="rect">
                <a:avLst/>
              </a:prstGeom>
              <a:blipFill>
                <a:blip r:embed="rId7"/>
                <a:stretch>
                  <a:fillRect l="-1389" b="-11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9_1#ee0add3e8?vop=1&amp;pid=47fc979cf&amp;color=0,0,0&amp;vtp=1&amp;bt=1&amp;bbb=1"/>
              <p:cNvSpPr/>
              <p:nvPr/>
            </p:nvSpPr>
            <p:spPr>
              <a:xfrm>
                <a:off x="832104" y="150876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9_1#ee0add3e8?vop=1&amp;pid=47fc979c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0_1#ee0add3e8?vop=1&amp;pid=47fc979cf&amp;color=0,0,0&amp;vtp=1&amp;bbb=1"/>
              <p:cNvSpPr/>
              <p:nvPr/>
            </p:nvSpPr>
            <p:spPr>
              <a:xfrm>
                <a:off x="832104" y="2035239"/>
                <a:ext cx="10533888" cy="2021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)′(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+1)′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0_1#ee0add3e8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239"/>
                <a:ext cx="10533888" cy="2021459"/>
              </a:xfrm>
              <a:prstGeom prst="rect">
                <a:avLst/>
              </a:prstGeom>
              <a:blipFill>
                <a:blip r:embed="rId4"/>
                <a:stretch>
                  <a:fillRect l="-1389" b="-42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11_1#e211278a9?vop=1&amp;pid=47fc979cf&amp;color=0,0,0&amp;vtp=1&amp;bbb=1"/>
              <p:cNvSpPr/>
              <p:nvPr/>
            </p:nvSpPr>
            <p:spPr>
              <a:xfrm>
                <a:off x="832104" y="4062984"/>
                <a:ext cx="10533888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11_1#e211278a9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62984"/>
                <a:ext cx="10533888" cy="535623"/>
              </a:xfrm>
              <a:prstGeom prst="rect">
                <a:avLst/>
              </a:prstGeom>
              <a:blipFill>
                <a:blip r:embed="rId5"/>
                <a:stretch>
                  <a:fillRect l="-1389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12_1#e211278a9?vop=1&amp;pid=47fc979cf&amp;color=0,0,0&amp;vtp=1&amp;bbb=1"/>
              <p:cNvSpPr/>
              <p:nvPr/>
            </p:nvSpPr>
            <p:spPr>
              <a:xfrm>
                <a:off x="832104" y="4608830"/>
                <a:ext cx="10533888" cy="547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cos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12_1#e211278a9?vop=1&amp;pid=47fc979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08830"/>
                <a:ext cx="10533888" cy="547434"/>
              </a:xfrm>
              <a:prstGeom prst="rect">
                <a:avLst/>
              </a:prstGeom>
              <a:blipFill>
                <a:blip r:embed="rId6"/>
                <a:stretch>
                  <a:fillRect l="-1389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fd772ca7d?vop=1&amp;pid=b6349a14f&amp;color=0,0,0&amp;vtp=1&amp;bt=1&amp;bbb=1"/>
              <p:cNvSpPr/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3_1#fd772ca7d?vop=1&amp;pid=b6349a1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fd772ca7d.bracket?vop=1&amp;pid=b6349a14f&amp;color=0,0,0&amp;vpa=2&amp;vtp=1"/>
          <p:cNvSpPr/>
          <p:nvPr/>
        </p:nvSpPr>
        <p:spPr>
          <a:xfrm>
            <a:off x="5590826" y="173653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3_2#fd772ca7d.choices?vop=1&amp;pid=b6349a14f&amp;color=0,0,0&amp;vtp=1&amp;bbb=1"/>
              <p:cNvSpPr/>
              <p:nvPr/>
            </p:nvSpPr>
            <p:spPr>
              <a:xfrm>
                <a:off x="832104" y="203752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5399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13_2#fd772ca7d.choices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7525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5_1#fd772ca7d?vop=1&amp;pid=b6349a14f&amp;color=0,0,0&amp;vtp=1&amp;bbb=1&amp;hb=1"/>
              <p:cNvSpPr/>
              <p:nvPr/>
            </p:nvSpPr>
            <p:spPr>
              <a:xfrm>
                <a:off x="832104" y="2402015"/>
                <a:ext cx="10533888" cy="79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15_1#fd772ca7d?vop=1&amp;pid=b6349a1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2015"/>
                <a:ext cx="10533888" cy="798830"/>
              </a:xfrm>
              <a:prstGeom prst="rect">
                <a:avLst/>
              </a:prstGeom>
              <a:blipFill>
                <a:blip r:embed="rId5"/>
                <a:stretch>
                  <a:fillRect l="-1389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6_1#7d090eb71?vop=1&amp;pid=b6349a14f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6_1#7d090eb71?vop=1&amp;pid=b6349a1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_1#7d090eb71.bracket?vop=1&amp;pid=b6349a14f&amp;color=0,0,0&amp;vpa=3&amp;vtp=1"/>
          <p:cNvSpPr/>
          <p:nvPr/>
        </p:nvSpPr>
        <p:spPr>
          <a:xfrm>
            <a:off x="3468465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6_2#7d090eb71.choices?vop=1&amp;pid=b6349a14f&amp;color=0,0,0&amp;vtp=1&amp;bbb=1"/>
              <p:cNvSpPr/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6_2#7d090eb71.choices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8_1#7d090eb71?vop=1&amp;pid=b6349a14f&amp;color=0,0,0&amp;vtp=1&amp;bbb=1"/>
              <p:cNvSpPr/>
              <p:nvPr/>
            </p:nvSpPr>
            <p:spPr>
              <a:xfrm>
                <a:off x="832104" y="2682367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(1)=2×1−1=1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′(1)=2×1+2=4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以所求切线方程为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−1=4(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18_1#7d090eb71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367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9_1#ed8ea6b2b?vop=1&amp;pid=b6349a14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9_1#ed8ea6b2b?vop=1&amp;pid=b6349a1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0_1#ed8ea6b2b.bracket?vop=1&amp;pid=b6349a14f&amp;color=0,0,0&amp;vpa=4&amp;vtp=1"/>
          <p:cNvSpPr/>
          <p:nvPr/>
        </p:nvSpPr>
        <p:spPr>
          <a:xfrm>
            <a:off x="8575897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9_2#ed8ea6b2b.choices?vop=1&amp;pid=b6349a14f&amp;color=0,0,0&amp;vtp=1&amp;bbb=1"/>
              <p:cNvSpPr/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69997" algn="l"/>
                    <a:tab pos="5565394" algn="l"/>
                    <a:tab pos="8144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9_2#ed8ea6b2b.choices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46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1_1#ed8ea6b2b?vop=1&amp;pid=b6349a14f&amp;color=0,0,0&amp;vtp=1&amp;bbb=1"/>
              <p:cNvSpPr/>
              <p:nvPr/>
            </p:nvSpPr>
            <p:spPr>
              <a:xfrm>
                <a:off x="832104" y="2402015"/>
                <a:ext cx="10533888" cy="1447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)&gt;0⇔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eqArr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&amp;</m:t>
                                </m:r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1−4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&gt;0,</m:t>
                                </m:r>
                              </m:e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&amp;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&gt;0,</m:t>
                                </m:r>
                              </m:e>
                            </m:eqArr>
                          </m:e>
                        </m:d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21_1#ed8ea6b2b?vop=1&amp;pid=b6349a14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2015"/>
                <a:ext cx="10533888" cy="1447800"/>
              </a:xfrm>
              <a:prstGeom prst="rect">
                <a:avLst/>
              </a:prstGeom>
              <a:blipFill>
                <a:blip r:embed="rId5"/>
                <a:stretch>
                  <a:fillRect l="-1389" b="-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1067</Words>
  <Application>Microsoft Office PowerPoint</Application>
  <PresentationFormat>宽屏</PresentationFormat>
  <Paragraphs>79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2025-10-22T07:38:04Z</dcterms:created>
  <dcterms:modified xsi:type="dcterms:W3CDTF">2025-10-22T07:41:05Z</dcterms:modified>
  <cp:category/>
  <cp:contentStatus/>
</cp:coreProperties>
</file>